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1" r:id="rId2"/>
    <p:sldId id="301" r:id="rId3"/>
    <p:sldId id="300" r:id="rId4"/>
    <p:sldId id="302" r:id="rId5"/>
    <p:sldId id="297" r:id="rId6"/>
    <p:sldId id="303" r:id="rId7"/>
    <p:sldId id="304" r:id="rId8"/>
    <p:sldId id="305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3004" autoAdjust="0"/>
  </p:normalViewPr>
  <p:slideViewPr>
    <p:cSldViewPr snapToGrid="0">
      <p:cViewPr varScale="1">
        <p:scale>
          <a:sx n="61" d="100"/>
          <a:sy n="61" d="100"/>
        </p:scale>
        <p:origin x="808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80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BEB91-2C3D-498E-A0DF-52025ADD971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EFCD7-DAC8-442C-8CB5-3C103861F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68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2EFCD7-DAC8-442C-8CB5-3C103861F66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17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2EFCD7-DAC8-442C-8CB5-3C103861F66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891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2EFCD7-DAC8-442C-8CB5-3C103861F66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248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2EFCD7-DAC8-442C-8CB5-3C103861F66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270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4772-3F57-499A-B444-CD7A8CDA8319}" type="datetime1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20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F267-28A7-496B-A7E3-FBBEF9B376CB}" type="datetime1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74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F7B74-0FEC-4045-B834-43EB4021E8CC}" type="datetime1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6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FAC5-5C2F-4717-B2AC-F9DC7C7D62C8}" type="datetime1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0972799" y="0"/>
            <a:ext cx="118521" cy="6858000"/>
          </a:xfrm>
          <a:prstGeom prst="rect">
            <a:avLst/>
          </a:prstGeom>
          <a:solidFill>
            <a:srgbClr val="1B9C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81" t="5806" r="47496" b="14359"/>
          <a:stretch/>
        </p:blipFill>
        <p:spPr>
          <a:xfrm>
            <a:off x="11078444" y="0"/>
            <a:ext cx="112643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1065563" y="0"/>
            <a:ext cx="1126435" cy="6858000"/>
          </a:xfrm>
          <a:prstGeom prst="rect">
            <a:avLst/>
          </a:prstGeom>
          <a:solidFill>
            <a:srgbClr val="1B9CD8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62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8F4B-3819-4BAA-BD7E-625E70BCECBC}" type="datetime1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7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E6A2-BF54-42C9-8C2D-C8A634EAD923}" type="datetime1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9204-F6A3-4A53-97D2-7DF8980372B9}" type="datetime1">
              <a:rPr lang="en-GB" smtClean="0"/>
              <a:t>08/01/2025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04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76280-6EF8-4961-B0D3-BB47D708D4F0}" type="datetime1">
              <a:rPr lang="en-GB" smtClean="0"/>
              <a:t>08/01/2025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9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0848-5AE2-4C98-B999-1C3F180F99D2}" type="datetime1">
              <a:rPr lang="en-GB" smtClean="0"/>
              <a:t>08/01/2025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8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BE5F-74D1-4BFD-910B-6189179B3C7A}" type="datetime1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5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9793-5369-4775-898B-A073DBC847A7}" type="datetime1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95" y="6362165"/>
            <a:ext cx="2258875" cy="3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45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978C0-909F-497A-8DD4-EDC770E26CB4}" type="datetime1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6912F-526B-400E-AE9F-1ED56495B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94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safeguarding@bradfordcollege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D835DB7F-4937-440D-A91B-16DE3000FB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09"/>
          <a:stretch/>
        </p:blipFill>
        <p:spPr bwMode="auto">
          <a:xfrm>
            <a:off x="2839453" y="866592"/>
            <a:ext cx="4863382" cy="414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94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E94EC-F491-47A6-82B2-B1DBEA113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38" y="32093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           What does Safeguarding mean?</a:t>
            </a: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12045-9E02-47F1-B61B-E0DA006E4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641" y="1835369"/>
            <a:ext cx="4290849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sz="18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Safeguarding means protecting a person’s health, wellbeing, and human rights, enabling them to live free from harm, abuse, and neglect.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9205A-9E2F-4C56-8130-CDC397FE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2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BEAF9A-7D34-401B-A2E8-722A78ECE5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9338" y="1927653"/>
            <a:ext cx="7073462" cy="4617774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F110047-C6D1-4C5A-9787-D0603B81A9B9}"/>
              </a:ext>
            </a:extLst>
          </p:cNvPr>
          <p:cNvSpPr/>
          <p:nvPr/>
        </p:nvSpPr>
        <p:spPr>
          <a:xfrm>
            <a:off x="2364827" y="1352219"/>
            <a:ext cx="7651531" cy="1576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F64FE762-FE2B-4963-ADCC-62806454C5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5" r="16877" b="35049"/>
          <a:stretch/>
        </p:blipFill>
        <p:spPr bwMode="auto">
          <a:xfrm>
            <a:off x="136378" y="54714"/>
            <a:ext cx="2018248" cy="184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443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52F0-9A82-4438-B358-B730E3003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0" y="239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          Remember Safeguarding Is…….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BD462-99F6-4687-956D-850CEA89F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3</a:t>
            </a:fld>
            <a:endParaRPr lang="en-GB"/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EC7F3937-2477-43B3-BF2F-3CC3D5CE99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6340" y="2662091"/>
            <a:ext cx="2975106" cy="28348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DCFC13-BEC9-449B-94B6-6667781407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2357" y="2599029"/>
            <a:ext cx="2975106" cy="28348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AE4928B-2D44-4EF2-A2B4-33F217B3C6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8374" y="2576296"/>
            <a:ext cx="2969009" cy="2834886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3B6E518-F1FD-4FB3-8D01-0E2B8CA17220}"/>
              </a:ext>
            </a:extLst>
          </p:cNvPr>
          <p:cNvSpPr/>
          <p:nvPr/>
        </p:nvSpPr>
        <p:spPr>
          <a:xfrm>
            <a:off x="2354318" y="1250733"/>
            <a:ext cx="7693573" cy="178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12D160C2-CAE1-484D-A984-2097E94863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5" r="16877" b="35049"/>
          <a:stretch/>
        </p:blipFill>
        <p:spPr bwMode="auto">
          <a:xfrm>
            <a:off x="115357" y="155241"/>
            <a:ext cx="2023262" cy="184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065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BF752-7848-4FA1-89E6-35E60E6FB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237" y="136525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latin typeface="Gotham Ultra" panose="02000000000000000000"/>
              </a:rPr>
              <a:t>Employer's Duty of Care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B24565-8B63-4A96-969F-82E8CC1E3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4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3638114-5993-42A3-9FE3-BE2E48AF26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49237" y="2229413"/>
            <a:ext cx="10313659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Legal obligation 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Under the Safeguarding Vulnerable Groups Act (2006)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Ensuring apprentices are working in a safe environment.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Duty to report any concerns of abuse or neglect to relevant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600" dirty="0">
                <a:latin typeface="Arial" panose="020B0604020202020204" pitchFamily="34" charset="0"/>
              </a:rPr>
              <a:t>  authorities.</a:t>
            </a: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Supporting apprentices in raising concerns without fear of reprisal.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936E485-DA84-48F6-BC22-A09BF2692C18}"/>
              </a:ext>
            </a:extLst>
          </p:cNvPr>
          <p:cNvSpPr/>
          <p:nvPr/>
        </p:nvSpPr>
        <p:spPr>
          <a:xfrm>
            <a:off x="2743200" y="1093076"/>
            <a:ext cx="5612524" cy="1576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13F67F75-FD56-42C8-9665-1224A55159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5" r="16877" b="35049"/>
          <a:stretch/>
        </p:blipFill>
        <p:spPr bwMode="auto">
          <a:xfrm>
            <a:off x="294028" y="155241"/>
            <a:ext cx="2023262" cy="184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776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43E6C-24AA-4AAF-AF75-6D4D32F9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5</a:t>
            </a:fld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98CB85-4152-438E-8A10-47E61E925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041" y="213212"/>
            <a:ext cx="7796464" cy="1222385"/>
          </a:xfrm>
        </p:spPr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Identifying Abuse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075C24-F901-4FF9-9C17-E416820B7291}"/>
              </a:ext>
            </a:extLst>
          </p:cNvPr>
          <p:cNvSpPr txBox="1"/>
          <p:nvPr/>
        </p:nvSpPr>
        <p:spPr>
          <a:xfrm>
            <a:off x="5861584" y="5925162"/>
            <a:ext cx="47637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/>
              <a:t>“A person’s a person, no matter how small”</a:t>
            </a:r>
          </a:p>
          <a:p>
            <a:pPr algn="r"/>
            <a:r>
              <a:rPr lang="en-GB" sz="2000" i="1" dirty="0"/>
              <a:t>Dr Seuss 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A6DA936-134B-487F-863C-0FF390E082D7}"/>
              </a:ext>
            </a:extLst>
          </p:cNvPr>
          <p:cNvGrpSpPr/>
          <p:nvPr/>
        </p:nvGrpSpPr>
        <p:grpSpPr>
          <a:xfrm>
            <a:off x="1540041" y="2054349"/>
            <a:ext cx="7796464" cy="3725260"/>
            <a:chOff x="1905802" y="2078570"/>
            <a:chExt cx="6757720" cy="372526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ABC04D9E-2CE3-44E4-B10A-EBB07B41BE67}"/>
                </a:ext>
              </a:extLst>
            </p:cNvPr>
            <p:cNvSpPr/>
            <p:nvPr/>
          </p:nvSpPr>
          <p:spPr>
            <a:xfrm>
              <a:off x="1905802" y="2078570"/>
              <a:ext cx="3111157" cy="15939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Neglect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A7780C5F-0D58-4F56-B745-4E2730824E98}"/>
                </a:ext>
              </a:extLst>
            </p:cNvPr>
            <p:cNvSpPr/>
            <p:nvPr/>
          </p:nvSpPr>
          <p:spPr>
            <a:xfrm>
              <a:off x="5736869" y="4103714"/>
              <a:ext cx="2887579" cy="16745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Emotional Abuse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5F4C4E4-9928-4690-83DA-29C629D2907B}"/>
                </a:ext>
              </a:extLst>
            </p:cNvPr>
            <p:cNvSpPr/>
            <p:nvPr/>
          </p:nvSpPr>
          <p:spPr>
            <a:xfrm>
              <a:off x="1905802" y="4129240"/>
              <a:ext cx="3111156" cy="16745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Physical Abuse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6145F09-5890-4D1E-AF8E-15A431CC2674}"/>
                </a:ext>
              </a:extLst>
            </p:cNvPr>
            <p:cNvSpPr/>
            <p:nvPr/>
          </p:nvSpPr>
          <p:spPr>
            <a:xfrm>
              <a:off x="5775943" y="2078570"/>
              <a:ext cx="2887579" cy="15939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Sexual Abuse</a:t>
              </a:r>
            </a:p>
          </p:txBody>
        </p:sp>
      </p:grp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9562969-C4C6-46C2-A3FD-2E03B715F9E8}"/>
              </a:ext>
            </a:extLst>
          </p:cNvPr>
          <p:cNvSpPr/>
          <p:nvPr/>
        </p:nvSpPr>
        <p:spPr>
          <a:xfrm>
            <a:off x="1511648" y="2044724"/>
            <a:ext cx="3589378" cy="16745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Neglect</a:t>
            </a:r>
          </a:p>
          <a:p>
            <a:pPr algn="ctr"/>
            <a:r>
              <a:rPr lang="en-GB" sz="1600" dirty="0"/>
              <a:t>Persistent failure to meet a child's basic physical and/or psychological needs, likely to result in the serious impairment of the child’s health or development.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988C40-76AF-4476-9956-85D15A9FCD62}"/>
              </a:ext>
            </a:extLst>
          </p:cNvPr>
          <p:cNvSpPr/>
          <p:nvPr/>
        </p:nvSpPr>
        <p:spPr>
          <a:xfrm>
            <a:off x="6005070" y="2033791"/>
            <a:ext cx="3331435" cy="1593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Sexual Abuse</a:t>
            </a:r>
          </a:p>
          <a:p>
            <a:pPr algn="ctr"/>
            <a:r>
              <a:rPr lang="en-GB" sz="1600" dirty="0"/>
              <a:t>Forcing  or enticing a child or young person to take part in sexual activities, whether or not the child is aware of what is happening.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CA94DBC-362C-4FBC-A442-63F67B3123AC}"/>
              </a:ext>
            </a:extLst>
          </p:cNvPr>
          <p:cNvSpPr/>
          <p:nvPr/>
        </p:nvSpPr>
        <p:spPr>
          <a:xfrm>
            <a:off x="1534595" y="4099026"/>
            <a:ext cx="3562733" cy="16745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Physical Abuse</a:t>
            </a:r>
          </a:p>
          <a:p>
            <a:pPr algn="ctr"/>
            <a:r>
              <a:rPr lang="en-GB" sz="1600" dirty="0"/>
              <a:t>Abuse which may involve hitting, shaking, throwing, poisoning, burning or scalding, drowning, suffocating or otherwise causing physical harm to a child.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3C14A5A-E330-4A51-9323-3EC1AAB419CD}"/>
              </a:ext>
            </a:extLst>
          </p:cNvPr>
          <p:cNvSpPr/>
          <p:nvPr/>
        </p:nvSpPr>
        <p:spPr>
          <a:xfrm>
            <a:off x="5959989" y="4079493"/>
            <a:ext cx="3331435" cy="16745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Emotional Abuse</a:t>
            </a:r>
          </a:p>
          <a:p>
            <a:pPr algn="ctr"/>
            <a:r>
              <a:rPr lang="en-GB" sz="1600" dirty="0"/>
              <a:t>The persistent emotional maltreatment of a child such as to cause severe and adverse effects on the child'</a:t>
            </a:r>
          </a:p>
        </p:txBody>
      </p:sp>
      <p:pic>
        <p:nvPicPr>
          <p:cNvPr id="19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A5741625-3EBD-46A6-8A8A-7087A09125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5" r="16877" b="35049"/>
          <a:stretch/>
        </p:blipFill>
        <p:spPr bwMode="auto">
          <a:xfrm>
            <a:off x="294028" y="155241"/>
            <a:ext cx="2023262" cy="184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064274A-D662-40BD-990C-85994D9A7C80}"/>
              </a:ext>
            </a:extLst>
          </p:cNvPr>
          <p:cNvSpPr/>
          <p:nvPr/>
        </p:nvSpPr>
        <p:spPr>
          <a:xfrm>
            <a:off x="3070460" y="1255710"/>
            <a:ext cx="4783755" cy="1953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54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9BC57-8ED9-4BA4-BED7-F4164A60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6576" y="312573"/>
            <a:ext cx="8687038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Responding to Safeguarding Concerns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C934D-B548-4E7A-A13F-555D1461A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6</a:t>
            </a:fld>
            <a:endParaRPr lang="en-GB"/>
          </a:p>
        </p:txBody>
      </p:sp>
      <p:pic>
        <p:nvPicPr>
          <p:cNvPr id="5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45594AF8-87CB-48C4-9704-556359C3A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5" r="16877" b="35049"/>
          <a:stretch/>
        </p:blipFill>
        <p:spPr bwMode="auto">
          <a:xfrm>
            <a:off x="73314" y="155241"/>
            <a:ext cx="2023262" cy="184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DEAD21A-7E25-4174-8549-8B4574270CAB}"/>
              </a:ext>
            </a:extLst>
          </p:cNvPr>
          <p:cNvSpPr/>
          <p:nvPr/>
        </p:nvSpPr>
        <p:spPr>
          <a:xfrm>
            <a:off x="2186152" y="1271751"/>
            <a:ext cx="8492358" cy="157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4BD74A0-D9ED-4B9D-830C-8FB0D72812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2758" y="2059182"/>
            <a:ext cx="1022168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Remain calm and non-judgmental.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Listen actively without making promises you can't keep.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Record the details of the concern in a secure manner.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Inform the relevant authorities, such as HR,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designated safeguarding officer, or external agencies.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 not attempt to investigate the concern yourself - let professionals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Arial" panose="020B0604020202020204" pitchFamily="34" charset="0"/>
              </a:rPr>
              <a:t>  handle it.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47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5F8D-09B5-4570-9CB2-D26D2BECD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8108" y="365125"/>
            <a:ext cx="8623975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Supporting Mental Health in Apprentices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E9D4A6-C2C1-4824-A675-B852B363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7</a:t>
            </a:fld>
            <a:endParaRPr lang="en-GB"/>
          </a:p>
        </p:txBody>
      </p:sp>
      <p:pic>
        <p:nvPicPr>
          <p:cNvPr id="5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659B4F57-33C3-4802-8477-DBD69D3173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5" r="16877" b="35049"/>
          <a:stretch/>
        </p:blipFill>
        <p:spPr bwMode="auto">
          <a:xfrm>
            <a:off x="104846" y="-2414"/>
            <a:ext cx="2023262" cy="184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6064BC24-737B-401A-AC81-C356DC7AB9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4846" y="2088571"/>
            <a:ext cx="1064723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Apprentices may face mental health challenges due to work stress,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personal issues, or transition to adulthood.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Encourage open communication and create a safe, supportive environment.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Offer access to mental health support services, such as Employee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Arial" panose="020B0604020202020204" pitchFamily="34" charset="0"/>
              </a:rPr>
              <a:t>   Assistance Programs.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 aware of signs of mental health struggles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e.g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withdrawal, low mood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Arial" panose="020B0604020202020204" pitchFamily="34" charset="0"/>
              </a:rPr>
              <a:t>  and exhaustion.)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11A53A4-D437-4359-A422-F5C21FEEAD4D}"/>
              </a:ext>
            </a:extLst>
          </p:cNvPr>
          <p:cNvSpPr/>
          <p:nvPr/>
        </p:nvSpPr>
        <p:spPr>
          <a:xfrm>
            <a:off x="2249212" y="1271751"/>
            <a:ext cx="7783150" cy="1576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964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63D25-DD1A-4A6C-B547-AE3B6DAD0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8108" y="410368"/>
            <a:ext cx="863448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dirty="0">
                <a:latin typeface="Gotham Ultra" pitchFamily="50" charset="0"/>
              </a:rPr>
              <a:t>How to </a:t>
            </a:r>
            <a:r>
              <a:rPr lang="en-GB" dirty="0">
                <a:latin typeface="Gotham Ultra" pitchFamily="50" charset="0"/>
              </a:rPr>
              <a:t>c</a:t>
            </a:r>
            <a:r>
              <a:rPr lang="en-GB" sz="4400" dirty="0">
                <a:latin typeface="Gotham Ultra" pitchFamily="50" charset="0"/>
              </a:rPr>
              <a:t>ontact </a:t>
            </a:r>
            <a:r>
              <a:rPr lang="en-GB" dirty="0">
                <a:latin typeface="Gotham Ultra" pitchFamily="50" charset="0"/>
              </a:rPr>
              <a:t>t</a:t>
            </a:r>
            <a:r>
              <a:rPr lang="en-GB" sz="4400" dirty="0">
                <a:latin typeface="Gotham Ultra" pitchFamily="50" charset="0"/>
              </a:rPr>
              <a:t>he Colleg</a:t>
            </a:r>
            <a:r>
              <a:rPr lang="en-GB" dirty="0">
                <a:latin typeface="Gotham Ultra" pitchFamily="50" charset="0"/>
              </a:rPr>
              <a:t>e </a:t>
            </a:r>
            <a:br>
              <a:rPr lang="en-GB" dirty="0">
                <a:latin typeface="Gotham Ultra" pitchFamily="50" charset="0"/>
              </a:rPr>
            </a:br>
            <a:r>
              <a:rPr lang="en-GB" sz="4400" dirty="0">
                <a:latin typeface="Gotham Ultra" pitchFamily="50" charset="0"/>
              </a:rPr>
              <a:t>Safeguarding Team</a:t>
            </a:r>
            <a:br>
              <a:rPr lang="en-GB" sz="4400" dirty="0">
                <a:latin typeface="Gotham Ultra" pitchFamily="50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DC60-E225-462E-A1FC-1B402BF44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93" y="184414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Tel: 01274 088999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GB" sz="2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safeguarding@bradfordcollege.ac.uk</a:t>
            </a:r>
            <a:r>
              <a:rPr lang="en-GB" sz="2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Campus: 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Hockney Building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Second Floor, David Hockney Building (DHB) 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times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Monday to Friday 8.30am to 4.30pm  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Trinity Green Campus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Location: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Student Service Offices, Resource Centre, Ground Floor 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times: 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 to Friday 8.30am to 4.30pm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6600" b="1" dirty="0">
              <a:solidFill>
                <a:srgbClr val="3F3F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ABA4B2-03AE-48EE-8D71-DD4CB9269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912F-526B-400E-AE9F-1ED56495B6F4}" type="slidenum">
              <a:rPr lang="en-GB" smtClean="0"/>
              <a:t>8</a:t>
            </a:fld>
            <a:endParaRPr lang="en-GB"/>
          </a:p>
        </p:txBody>
      </p:sp>
      <p:pic>
        <p:nvPicPr>
          <p:cNvPr id="6" name="Picture 8" descr="Safeguarding Scenarios and Answers | Examples for Education">
            <a:extLst>
              <a:ext uri="{FF2B5EF4-FFF2-40B4-BE49-F238E27FC236}">
                <a16:creationId xmlns:a16="http://schemas.microsoft.com/office/drawing/2014/main" id="{E8CB71EF-1722-4BF1-9BB8-4F4B6F6A41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5" r="16877" b="35049"/>
          <a:stretch/>
        </p:blipFill>
        <p:spPr bwMode="auto">
          <a:xfrm>
            <a:off x="104846" y="-2414"/>
            <a:ext cx="2023262" cy="184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D376523-8F33-4198-AA56-DF395B8B71C8}"/>
              </a:ext>
            </a:extLst>
          </p:cNvPr>
          <p:cNvSpPr/>
          <p:nvPr/>
        </p:nvSpPr>
        <p:spPr>
          <a:xfrm>
            <a:off x="3668110" y="1387366"/>
            <a:ext cx="5654566" cy="168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2422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19163</TotalTime>
  <Words>461</Words>
  <Application>Microsoft Office PowerPoint</Application>
  <PresentationFormat>Widescreen</PresentationFormat>
  <Paragraphs>76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Gotham Ultra</vt:lpstr>
      <vt:lpstr>1_Office Theme</vt:lpstr>
      <vt:lpstr>PowerPoint Presentation</vt:lpstr>
      <vt:lpstr>                What does Safeguarding mean?     </vt:lpstr>
      <vt:lpstr>           Remember Safeguarding Is…….</vt:lpstr>
      <vt:lpstr>Employer's Duty of Care</vt:lpstr>
      <vt:lpstr>Identifying Abuse</vt:lpstr>
      <vt:lpstr>Responding to Safeguarding Concerns</vt:lpstr>
      <vt:lpstr>Supporting Mental Health in Apprentices</vt:lpstr>
      <vt:lpstr>How to contact the College  Safeguarding Team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 Dent</dc:creator>
  <cp:lastModifiedBy>Omar Chowdry</cp:lastModifiedBy>
  <cp:revision>89</cp:revision>
  <cp:lastPrinted>2024-03-06T08:34:42Z</cp:lastPrinted>
  <dcterms:created xsi:type="dcterms:W3CDTF">2024-03-01T11:31:04Z</dcterms:created>
  <dcterms:modified xsi:type="dcterms:W3CDTF">2025-01-08T10:49:27Z</dcterms:modified>
</cp:coreProperties>
</file>